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0" r:id="rId6"/>
    <p:sldId id="271" r:id="rId7"/>
    <p:sldId id="272" r:id="rId8"/>
    <p:sldId id="273" r:id="rId9"/>
    <p:sldId id="274" r:id="rId10"/>
    <p:sldId id="275" r:id="rId11"/>
    <p:sldId id="260" r:id="rId12"/>
    <p:sldId id="261" r:id="rId13"/>
    <p:sldId id="276" r:id="rId14"/>
    <p:sldId id="278" r:id="rId15"/>
    <p:sldId id="279" r:id="rId16"/>
    <p:sldId id="280" r:id="rId17"/>
    <p:sldId id="281" r:id="rId18"/>
    <p:sldId id="282" r:id="rId19"/>
    <p:sldId id="268" r:id="rId20"/>
    <p:sldId id="283" r:id="rId21"/>
    <p:sldId id="284" r:id="rId22"/>
    <p:sldId id="288" r:id="rId23"/>
    <p:sldId id="285" r:id="rId24"/>
    <p:sldId id="286" r:id="rId25"/>
    <p:sldId id="28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26CF-90FB-4F94-8E32-26C47BD77A54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DA6F-0EFE-4D82-9556-B9DC6F59D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26CF-90FB-4F94-8E32-26C47BD77A54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DA6F-0EFE-4D82-9556-B9DC6F59D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26CF-90FB-4F94-8E32-26C47BD77A54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DA6F-0EFE-4D82-9556-B9DC6F59D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26CF-90FB-4F94-8E32-26C47BD77A54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DA6F-0EFE-4D82-9556-B9DC6F59D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26CF-90FB-4F94-8E32-26C47BD77A54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DA6F-0EFE-4D82-9556-B9DC6F59D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26CF-90FB-4F94-8E32-26C47BD77A54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DA6F-0EFE-4D82-9556-B9DC6F59D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26CF-90FB-4F94-8E32-26C47BD77A54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DA6F-0EFE-4D82-9556-B9DC6F59D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26CF-90FB-4F94-8E32-26C47BD77A54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DA6F-0EFE-4D82-9556-B9DC6F59D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26CF-90FB-4F94-8E32-26C47BD77A54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DA6F-0EFE-4D82-9556-B9DC6F59D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26CF-90FB-4F94-8E32-26C47BD77A54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DA6F-0EFE-4D82-9556-B9DC6F59D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E0926CF-90FB-4F94-8E32-26C47BD77A54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0FDDA6F-0EFE-4D82-9556-B9DC6F59D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E0926CF-90FB-4F94-8E32-26C47BD77A54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0FDDA6F-0EFE-4D82-9556-B9DC6F59D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2.4: Rank Methods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Math for Liberal Studies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/>
          <a:lstStyle/>
          <a:p>
            <a:r>
              <a:rPr lang="en-US" dirty="0" smtClean="0"/>
              <a:t>Milk gets 39 points</a:t>
            </a:r>
          </a:p>
          <a:p>
            <a:r>
              <a:rPr lang="en-US" dirty="0" smtClean="0"/>
              <a:t>Soda gets 55 points</a:t>
            </a:r>
          </a:p>
          <a:p>
            <a:r>
              <a:rPr lang="en-US" dirty="0" smtClean="0"/>
              <a:t>Juice gets 41 points</a:t>
            </a:r>
          </a:p>
          <a:p>
            <a:pPr lvl="1"/>
            <a:r>
              <a:rPr lang="en-US" b="1" dirty="0" smtClean="0"/>
              <a:t>Soda wins!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4114800"/>
          <a:ext cx="6819900" cy="2284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2362200"/>
                <a:gridCol w="1054100"/>
                <a:gridCol w="1054100"/>
                <a:gridCol w="10541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Voters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Preference</a:t>
                      </a:r>
                      <a:r>
                        <a:rPr lang="en-US" baseline="0" dirty="0" smtClean="0"/>
                        <a:t> Order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Milk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Soda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Juice</a:t>
                      </a:r>
                      <a:endParaRPr lang="en-US" dirty="0"/>
                    </a:p>
                  </a:txBody>
                  <a:tcPr anchor="ctr"/>
                </a:tc>
              </a:tr>
              <a:tr h="5481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Milk</a:t>
                      </a:r>
                      <a:r>
                        <a:rPr lang="en-US" sz="2000" baseline="0" dirty="0" smtClean="0"/>
                        <a:t> &gt; Soda &gt; Juice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 anchor="ctr"/>
                </a:tc>
              </a:tr>
              <a:tr h="5481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Soda &gt; Juice &gt; Milk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 anchor="ctr"/>
                </a:tc>
              </a:tr>
              <a:tr h="5481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Juice &gt; Soda &gt; Milk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 Methods are Common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Sports</a:t>
            </a:r>
          </a:p>
          <a:p>
            <a:pPr lvl="1"/>
            <a:r>
              <a:rPr lang="en-US" dirty="0" smtClean="0"/>
              <a:t>Major League Baseball MVP</a:t>
            </a:r>
          </a:p>
          <a:p>
            <a:pPr lvl="1"/>
            <a:r>
              <a:rPr lang="en-US" dirty="0" smtClean="0"/>
              <a:t>NCAA rankings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Heisman Trophy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Education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Used by many universities (including Michigan and UCLA) to elect student representatives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Others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A form of rank voting was used by the Roman Senate beginning around the year 105</a:t>
            </a:r>
          </a:p>
          <a:p>
            <a:pPr lvl="1">
              <a:spcAft>
                <a:spcPts val="600"/>
              </a:spcAft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Special Kind of Rank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b="1" dirty="0" err="1" smtClean="0"/>
              <a:t>Borda</a:t>
            </a:r>
            <a:r>
              <a:rPr lang="en-US" b="1" dirty="0" smtClean="0"/>
              <a:t> Count</a:t>
            </a:r>
            <a:r>
              <a:rPr lang="en-US" dirty="0" smtClean="0"/>
              <a:t> is a special kind of rank method</a:t>
            </a:r>
          </a:p>
          <a:p>
            <a:endParaRPr lang="en-US" dirty="0" smtClean="0"/>
          </a:p>
          <a:p>
            <a:r>
              <a:rPr lang="en-US" dirty="0" smtClean="0"/>
              <a:t>With 3 candidates, the scoring is 2, 1, 0</a:t>
            </a:r>
          </a:p>
          <a:p>
            <a:r>
              <a:rPr lang="en-US" dirty="0" smtClean="0"/>
              <a:t>With 4 candidates, the scoring is 3, 2, 1, 0</a:t>
            </a:r>
          </a:p>
          <a:p>
            <a:r>
              <a:rPr lang="en-US" dirty="0" smtClean="0"/>
              <a:t>With 5 candidates, the scoring is 4, 3, 2, 1, 0</a:t>
            </a:r>
          </a:p>
          <a:p>
            <a:r>
              <a:rPr lang="en-US" dirty="0" smtClean="0"/>
              <a:t>etc.</a:t>
            </a:r>
          </a:p>
          <a:p>
            <a:endParaRPr lang="en-US" dirty="0" smtClean="0"/>
          </a:p>
          <a:p>
            <a:r>
              <a:rPr lang="en-US" dirty="0" smtClean="0"/>
              <a:t>Last place is always worth 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Rank Methods “Fair”?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Rank methods do not satisfy the Condorcet winner criterion</a:t>
            </a:r>
          </a:p>
          <a:p>
            <a:endParaRPr lang="en-US" dirty="0" smtClean="0"/>
          </a:p>
          <a:p>
            <a:r>
              <a:rPr lang="en-US" dirty="0" smtClean="0"/>
              <a:t>In this profile, the </a:t>
            </a:r>
            <a:br>
              <a:rPr lang="en-US" dirty="0" smtClean="0"/>
            </a:br>
            <a:r>
              <a:rPr lang="en-US" dirty="0" smtClean="0"/>
              <a:t>Condorcet winner is A</a:t>
            </a:r>
          </a:p>
          <a:p>
            <a:endParaRPr lang="en-US" dirty="0" smtClean="0"/>
          </a:p>
          <a:p>
            <a:r>
              <a:rPr lang="en-US" dirty="0" smtClean="0"/>
              <a:t>However, the </a:t>
            </a:r>
            <a:r>
              <a:rPr lang="en-US" dirty="0" err="1" smtClean="0"/>
              <a:t>Borda</a:t>
            </a:r>
            <a:r>
              <a:rPr lang="en-US" dirty="0" smtClean="0"/>
              <a:t> count winner is B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0" y="3200400"/>
          <a:ext cx="3429001" cy="1295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38"/>
                <a:gridCol w="2214563"/>
              </a:tblGrid>
              <a:tr h="446021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Voters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Preference</a:t>
                      </a:r>
                      <a:r>
                        <a:rPr lang="en-US" baseline="0" dirty="0" smtClean="0"/>
                        <a:t> Order</a:t>
                      </a:r>
                      <a:endParaRPr lang="en-US" dirty="0"/>
                    </a:p>
                  </a:txBody>
                  <a:tcPr anchor="ctr"/>
                </a:tc>
              </a:tr>
              <a:tr h="4246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 &gt; B &gt; C</a:t>
                      </a:r>
                      <a:endParaRPr lang="en-US" b="1" dirty="0"/>
                    </a:p>
                  </a:txBody>
                  <a:tcPr anchor="ctr"/>
                </a:tc>
              </a:tr>
              <a:tr h="4246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 &gt; C &gt; A</a:t>
                      </a:r>
                      <a:endParaRPr lang="en-US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Rank Methods “Fair”?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Notice that C is a loser either way</a:t>
            </a:r>
          </a:p>
          <a:p>
            <a:endParaRPr lang="en-US" dirty="0" smtClean="0"/>
          </a:p>
          <a:p>
            <a:r>
              <a:rPr lang="en-US" dirty="0" smtClean="0"/>
              <a:t>If we get rid of C, notice</a:t>
            </a:r>
            <a:br>
              <a:rPr lang="en-US" dirty="0" smtClean="0"/>
            </a:br>
            <a:r>
              <a:rPr lang="en-US" dirty="0" smtClean="0"/>
              <a:t>what happens…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0" y="3200400"/>
          <a:ext cx="3429001" cy="1295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38"/>
                <a:gridCol w="2214563"/>
              </a:tblGrid>
              <a:tr h="446021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Voters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Preference</a:t>
                      </a:r>
                      <a:r>
                        <a:rPr lang="en-US" baseline="0" dirty="0" smtClean="0"/>
                        <a:t> Order</a:t>
                      </a:r>
                      <a:endParaRPr lang="en-US" dirty="0"/>
                    </a:p>
                  </a:txBody>
                  <a:tcPr anchor="ctr"/>
                </a:tc>
              </a:tr>
              <a:tr h="4246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 &gt; B &gt; C</a:t>
                      </a:r>
                      <a:endParaRPr lang="en-US" b="1" dirty="0"/>
                    </a:p>
                  </a:txBody>
                  <a:tcPr anchor="ctr"/>
                </a:tc>
              </a:tr>
              <a:tr h="4246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 &gt; C &gt; A</a:t>
                      </a:r>
                      <a:endParaRPr lang="en-US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Rank Methods “Fair”?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Notice that C is a loser either way</a:t>
            </a:r>
          </a:p>
          <a:p>
            <a:endParaRPr lang="en-US" dirty="0" smtClean="0"/>
          </a:p>
          <a:p>
            <a:r>
              <a:rPr lang="en-US" dirty="0" smtClean="0"/>
              <a:t>If we get rid of C, notice</a:t>
            </a:r>
            <a:br>
              <a:rPr lang="en-US" dirty="0" smtClean="0"/>
            </a:br>
            <a:r>
              <a:rPr lang="en-US" dirty="0" smtClean="0"/>
              <a:t>what happens…</a:t>
            </a:r>
          </a:p>
          <a:p>
            <a:endParaRPr lang="en-US" dirty="0" smtClean="0"/>
          </a:p>
          <a:p>
            <a:r>
              <a:rPr lang="en-US" dirty="0" smtClean="0"/>
              <a:t>…now the </a:t>
            </a:r>
            <a:r>
              <a:rPr lang="en-US" dirty="0" err="1" smtClean="0"/>
              <a:t>Borda</a:t>
            </a:r>
            <a:r>
              <a:rPr lang="en-US" dirty="0" smtClean="0"/>
              <a:t> count</a:t>
            </a:r>
            <a:br>
              <a:rPr lang="en-US" dirty="0" smtClean="0"/>
            </a:br>
            <a:r>
              <a:rPr lang="en-US" dirty="0" smtClean="0"/>
              <a:t>winner is A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0" y="3200400"/>
          <a:ext cx="3429001" cy="1295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38"/>
                <a:gridCol w="2214563"/>
              </a:tblGrid>
              <a:tr h="446021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Voters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Preference</a:t>
                      </a:r>
                      <a:r>
                        <a:rPr lang="en-US" baseline="0" dirty="0" smtClean="0"/>
                        <a:t> Order</a:t>
                      </a:r>
                      <a:endParaRPr lang="en-US" dirty="0"/>
                    </a:p>
                  </a:txBody>
                  <a:tcPr anchor="ctr"/>
                </a:tc>
              </a:tr>
              <a:tr h="4246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 &gt; B</a:t>
                      </a:r>
                      <a:endParaRPr lang="en-US" b="1" dirty="0"/>
                    </a:p>
                  </a:txBody>
                  <a:tcPr anchor="ctr"/>
                </a:tc>
              </a:tr>
              <a:tr h="4246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 &gt; A</a:t>
                      </a:r>
                      <a:endParaRPr lang="en-US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Rank Methods “Fair”?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start with this profile, A is the clear winner</a:t>
            </a:r>
          </a:p>
          <a:p>
            <a:endParaRPr lang="en-US" dirty="0" smtClean="0"/>
          </a:p>
          <a:p>
            <a:r>
              <a:rPr lang="en-US" dirty="0" smtClean="0"/>
              <a:t>But adding C into the mix</a:t>
            </a:r>
            <a:br>
              <a:rPr lang="en-US" dirty="0" smtClean="0"/>
            </a:br>
            <a:r>
              <a:rPr lang="en-US" dirty="0" smtClean="0"/>
              <a:t>causes A to lose using the</a:t>
            </a:r>
            <a:br>
              <a:rPr lang="en-US" dirty="0" smtClean="0"/>
            </a:br>
            <a:r>
              <a:rPr lang="en-US" dirty="0" err="1" smtClean="0"/>
              <a:t>Borda</a:t>
            </a:r>
            <a:r>
              <a:rPr lang="en-US" dirty="0" smtClean="0"/>
              <a:t> count</a:t>
            </a:r>
          </a:p>
          <a:p>
            <a:endParaRPr lang="en-US" dirty="0" smtClean="0"/>
          </a:p>
          <a:p>
            <a:r>
              <a:rPr lang="en-US" dirty="0" smtClean="0"/>
              <a:t>In this way, C is a “spoiler”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0" y="3200400"/>
          <a:ext cx="3429001" cy="1295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38"/>
                <a:gridCol w="2214563"/>
              </a:tblGrid>
              <a:tr h="446021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Voters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Preference</a:t>
                      </a:r>
                      <a:r>
                        <a:rPr lang="en-US" baseline="0" dirty="0" smtClean="0"/>
                        <a:t> Order</a:t>
                      </a:r>
                      <a:endParaRPr lang="en-US" dirty="0"/>
                    </a:p>
                  </a:txBody>
                  <a:tcPr anchor="ctr"/>
                </a:tc>
              </a:tr>
              <a:tr h="4246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 &gt; B</a:t>
                      </a:r>
                      <a:endParaRPr lang="en-US" b="1" dirty="0"/>
                    </a:p>
                  </a:txBody>
                  <a:tcPr anchor="ctr"/>
                </a:tc>
              </a:tr>
              <a:tr h="4246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 &gt; A</a:t>
                      </a:r>
                      <a:endParaRPr lang="en-US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Spoiler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Voters prefer A over B</a:t>
            </a:r>
          </a:p>
          <a:p>
            <a:endParaRPr lang="en-US" dirty="0" smtClean="0"/>
          </a:p>
          <a:p>
            <a:r>
              <a:rPr lang="en-US" dirty="0" smtClean="0"/>
              <a:t>A third candidate C shows up</a:t>
            </a:r>
          </a:p>
          <a:p>
            <a:endParaRPr lang="en-US" dirty="0" smtClean="0"/>
          </a:p>
          <a:p>
            <a:r>
              <a:rPr lang="en-US" dirty="0" smtClean="0"/>
              <a:t>Now voters prefer B over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Spoiler Effect With Pies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After finishing dinner, you and your friends  decide to order dessert. 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The waiter tells you he has two choices: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pple pie and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lueberry pie. 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You order the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pple pie. 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After a few minutes the waiter returns and says that he forgot to tell you that they also have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herry pie.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You and your friends talk it over and decide to have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lueberry pie.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2000 Presidential election, if the election had been between only Al Gore and George W. Bush, the winner would have been Al Gore</a:t>
            </a:r>
          </a:p>
          <a:p>
            <a:endParaRPr lang="en-US" dirty="0" smtClean="0"/>
          </a:p>
          <a:p>
            <a:r>
              <a:rPr lang="en-US" dirty="0" smtClean="0"/>
              <a:t>However, when we add Ralph Nader into the election, the winner switches to George W. Bush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Voting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studied the plurality and Condorcet methods so far</a:t>
            </a:r>
          </a:p>
          <a:p>
            <a:endParaRPr lang="en-US" dirty="0" smtClean="0"/>
          </a:p>
          <a:p>
            <a:r>
              <a:rPr lang="en-US" dirty="0" smtClean="0"/>
              <a:t>In this method, once again voters will be allowed to express their complete preference order</a:t>
            </a:r>
          </a:p>
          <a:p>
            <a:endParaRPr lang="en-US" dirty="0" smtClean="0"/>
          </a:p>
          <a:p>
            <a:r>
              <a:rPr lang="en-US" dirty="0" smtClean="0"/>
              <a:t>Unlike the Condorcet method, we will assign points to the candidates based on each ballot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Independence of Irrelevant Alternatives Condition (IIA)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spoiler effect is sometimes called the independence of irrelevant of alternatives condition, or IIA for short</a:t>
            </a:r>
          </a:p>
          <a:p>
            <a:endParaRPr lang="en-US" dirty="0" smtClean="0"/>
          </a:p>
          <a:p>
            <a:r>
              <a:rPr lang="en-US" dirty="0" smtClean="0"/>
              <a:t>In a sense, the third candidate (the “spoiler”) is irrelevant in the sense that he or she cannot win the election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tell if a method satisfies the IIA condition?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Look at a particular profile and try to identify a candidate you think might be a spoiler</a:t>
            </a:r>
          </a:p>
          <a:p>
            <a:endParaRPr lang="en-US" dirty="0" smtClean="0"/>
          </a:p>
          <a:p>
            <a:r>
              <a:rPr lang="en-US" dirty="0" smtClean="0"/>
              <a:t>Determine the winner of the election with the spoiler, and also determine the winner if the spoiler is removed</a:t>
            </a:r>
          </a:p>
          <a:p>
            <a:endParaRPr lang="en-US" dirty="0" smtClean="0"/>
          </a:p>
          <a:p>
            <a:r>
              <a:rPr lang="en-US" dirty="0" smtClean="0"/>
              <a:t>If the winner switches between two non-spoiler candidates, then the method you are using suffers from the spoiler effect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tell if a method satisfies the IIA condition?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3600"/>
              </a:spcAft>
            </a:pPr>
            <a:r>
              <a:rPr lang="en-US" dirty="0" smtClean="0"/>
              <a:t>A beats B, but when C shows up, B wins</a:t>
            </a:r>
            <a:br>
              <a:rPr lang="en-US" dirty="0" smtClean="0"/>
            </a:br>
            <a:r>
              <a:rPr lang="en-US" b="1" dirty="0" smtClean="0"/>
              <a:t>C is a spoiler!</a:t>
            </a:r>
          </a:p>
          <a:p>
            <a:pPr>
              <a:spcAft>
                <a:spcPts val="3600"/>
              </a:spcAft>
            </a:pPr>
            <a:r>
              <a:rPr lang="en-US" dirty="0" smtClean="0"/>
              <a:t>A beats B, but when C shows up, A still wins</a:t>
            </a:r>
            <a:br>
              <a:rPr lang="en-US" dirty="0" smtClean="0"/>
            </a:br>
            <a:r>
              <a:rPr lang="en-US" b="1" dirty="0" smtClean="0"/>
              <a:t>No spoiler!</a:t>
            </a:r>
          </a:p>
          <a:p>
            <a:pPr>
              <a:spcAft>
                <a:spcPts val="3600"/>
              </a:spcAft>
            </a:pPr>
            <a:r>
              <a:rPr lang="en-US" dirty="0" smtClean="0"/>
              <a:t>A beats B, but when C shows up, C wins</a:t>
            </a:r>
            <a:br>
              <a:rPr lang="en-US" dirty="0" smtClean="0"/>
            </a:br>
            <a:r>
              <a:rPr lang="en-US" b="1" dirty="0" smtClean="0"/>
              <a:t>No spoiler!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now have two criteria for judging the fairness of an election method</a:t>
            </a:r>
          </a:p>
          <a:p>
            <a:pPr lvl="1"/>
            <a:r>
              <a:rPr lang="en-US" dirty="0" smtClean="0"/>
              <a:t>Condorcet winner criterion (CWC)</a:t>
            </a:r>
          </a:p>
          <a:p>
            <a:pPr lvl="1"/>
            <a:r>
              <a:rPr lang="en-US" dirty="0" smtClean="0"/>
              <a:t>Independence of irrelevant alternatives (IIA)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still haven’t found an election method that satisfies both of these conditions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Searching… No, Really!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Well, actually, the Condorcet method satisfies both conditions</a:t>
            </a:r>
          </a:p>
          <a:p>
            <a:endParaRPr lang="en-US" dirty="0" smtClean="0"/>
          </a:p>
          <a:p>
            <a:r>
              <a:rPr lang="en-US" dirty="0" smtClean="0"/>
              <a:t>But as we have seen, Condorcet’s method will often fail to decide a winner, so it’s not really usable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Searching… No, Really!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Ideally, we want an election method that always gives a winner, and satisfies our fairness conditions</a:t>
            </a:r>
          </a:p>
          <a:p>
            <a:endParaRPr lang="en-US" dirty="0" smtClean="0"/>
          </a:p>
          <a:p>
            <a:r>
              <a:rPr lang="en-US" dirty="0" smtClean="0"/>
              <a:t>In the next section we will consider several alternative voting methods, and test them using these and </a:t>
            </a:r>
            <a:r>
              <a:rPr lang="en-US" smtClean="0"/>
              <a:t>other conditions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assign points to the candidates based on where they are ranked on each ballot</a:t>
            </a:r>
          </a:p>
          <a:p>
            <a:endParaRPr lang="en-US" dirty="0" smtClean="0"/>
          </a:p>
          <a:p>
            <a:r>
              <a:rPr lang="en-US" dirty="0" smtClean="0"/>
              <a:t>The points we assign should be the same for all of the ballots in a given election, but can vary from one election to another</a:t>
            </a:r>
          </a:p>
          <a:p>
            <a:endParaRPr lang="en-US" dirty="0" smtClean="0"/>
          </a:p>
          <a:p>
            <a:r>
              <a:rPr lang="en-US" dirty="0" smtClean="0"/>
              <a:t>The points must be assigned </a:t>
            </a:r>
            <a:r>
              <a:rPr lang="en-US" b="1" dirty="0" err="1" smtClean="0"/>
              <a:t>nonincreasingly</a:t>
            </a:r>
            <a:r>
              <a:rPr lang="en-US" dirty="0" smtClean="0"/>
              <a:t>: the points cannot go up as we go down the ballot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/>
          <a:lstStyle/>
          <a:p>
            <a:r>
              <a:rPr lang="en-US" dirty="0" smtClean="0"/>
              <a:t>Suppose we assign points like this:</a:t>
            </a:r>
          </a:p>
          <a:p>
            <a:pPr lvl="1"/>
            <a:r>
              <a:rPr lang="en-US" dirty="0" smtClean="0"/>
              <a:t>5 points for 1</a:t>
            </a:r>
            <a:r>
              <a:rPr lang="en-US" baseline="30000" dirty="0" smtClean="0"/>
              <a:t>st</a:t>
            </a:r>
            <a:r>
              <a:rPr lang="en-US" dirty="0" smtClean="0"/>
              <a:t> place</a:t>
            </a:r>
          </a:p>
          <a:p>
            <a:pPr lvl="1"/>
            <a:r>
              <a:rPr lang="en-US" dirty="0" smtClean="0"/>
              <a:t>3 points for 2</a:t>
            </a:r>
            <a:r>
              <a:rPr lang="en-US" baseline="30000" dirty="0" smtClean="0"/>
              <a:t>nd</a:t>
            </a:r>
            <a:r>
              <a:rPr lang="en-US" dirty="0" smtClean="0"/>
              <a:t> place</a:t>
            </a:r>
          </a:p>
          <a:p>
            <a:pPr lvl="1"/>
            <a:r>
              <a:rPr lang="en-US" dirty="0" smtClean="0"/>
              <a:t>1 point for 3</a:t>
            </a:r>
            <a:r>
              <a:rPr lang="en-US" baseline="30000" dirty="0" smtClean="0"/>
              <a:t>rd</a:t>
            </a:r>
            <a:r>
              <a:rPr lang="en-US" dirty="0" smtClean="0"/>
              <a:t> place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4114800"/>
          <a:ext cx="3657600" cy="2284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23622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Voters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Preference</a:t>
                      </a:r>
                      <a:r>
                        <a:rPr lang="en-US" baseline="0" dirty="0" smtClean="0"/>
                        <a:t> Order</a:t>
                      </a:r>
                      <a:endParaRPr lang="en-US" dirty="0"/>
                    </a:p>
                  </a:txBody>
                  <a:tcPr anchor="ctr"/>
                </a:tc>
              </a:tr>
              <a:tr h="5481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Milk</a:t>
                      </a:r>
                      <a:r>
                        <a:rPr lang="en-US" sz="2000" baseline="0" dirty="0" smtClean="0"/>
                        <a:t> &gt; Soda &gt; Juice</a:t>
                      </a:r>
                      <a:endParaRPr lang="en-US" sz="2000" dirty="0"/>
                    </a:p>
                  </a:txBody>
                  <a:tcPr anchor="ctr"/>
                </a:tc>
              </a:tr>
              <a:tr h="5481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Soda &gt; Juice &gt; Milk</a:t>
                      </a:r>
                      <a:endParaRPr lang="en-US" sz="2000" dirty="0"/>
                    </a:p>
                  </a:txBody>
                  <a:tcPr anchor="ctr"/>
                </a:tc>
              </a:tr>
              <a:tr h="5481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Juice &gt; Soda &gt; Milk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/>
          <a:lstStyle/>
          <a:p>
            <a:r>
              <a:rPr lang="en-US" dirty="0" smtClean="0"/>
              <a:t>Determine the winner by multiplying the number of ballots of each type by the number of points each candidate receives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4114800"/>
          <a:ext cx="3657600" cy="2284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23622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Voters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Preference</a:t>
                      </a:r>
                      <a:r>
                        <a:rPr lang="en-US" baseline="0" dirty="0" smtClean="0"/>
                        <a:t> Order</a:t>
                      </a:r>
                      <a:endParaRPr lang="en-US" dirty="0"/>
                    </a:p>
                  </a:txBody>
                  <a:tcPr anchor="ctr"/>
                </a:tc>
              </a:tr>
              <a:tr h="5481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Milk</a:t>
                      </a:r>
                      <a:r>
                        <a:rPr lang="en-US" sz="2000" baseline="0" dirty="0" smtClean="0"/>
                        <a:t> &gt; Soda &gt; Juice</a:t>
                      </a:r>
                      <a:endParaRPr lang="en-US" sz="2000" dirty="0"/>
                    </a:p>
                  </a:txBody>
                  <a:tcPr anchor="ctr"/>
                </a:tc>
              </a:tr>
              <a:tr h="5481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Soda &gt; Juice &gt; Milk</a:t>
                      </a:r>
                      <a:endParaRPr lang="en-US" sz="2000" dirty="0"/>
                    </a:p>
                  </a:txBody>
                  <a:tcPr anchor="ctr"/>
                </a:tc>
              </a:tr>
              <a:tr h="5481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Juice &gt; Soda &gt; Milk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/>
          <a:lstStyle/>
          <a:p>
            <a:r>
              <a:rPr lang="en-US" dirty="0" smtClean="0"/>
              <a:t>5 points for 1</a:t>
            </a:r>
            <a:r>
              <a:rPr lang="en-US" baseline="30000" dirty="0" smtClean="0"/>
              <a:t>st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3 points for 2</a:t>
            </a:r>
            <a:r>
              <a:rPr lang="en-US" baseline="30000" dirty="0" smtClean="0"/>
              <a:t>nd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1 point for 3</a:t>
            </a:r>
            <a:r>
              <a:rPr lang="en-US" baseline="30000" dirty="0" smtClean="0"/>
              <a:t>rd</a:t>
            </a:r>
            <a:r>
              <a:rPr lang="en-US" dirty="0" smtClean="0"/>
              <a:t> place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4114800"/>
          <a:ext cx="6819900" cy="2284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2362200"/>
                <a:gridCol w="1054100"/>
                <a:gridCol w="1054100"/>
                <a:gridCol w="10541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Voters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Preference</a:t>
                      </a:r>
                      <a:r>
                        <a:rPr lang="en-US" baseline="0" dirty="0" smtClean="0"/>
                        <a:t> Order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Milk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Soda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Juice</a:t>
                      </a:r>
                      <a:endParaRPr lang="en-US" dirty="0"/>
                    </a:p>
                  </a:txBody>
                  <a:tcPr anchor="ctr"/>
                </a:tc>
              </a:tr>
              <a:tr h="5481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Milk</a:t>
                      </a:r>
                      <a:r>
                        <a:rPr lang="en-US" sz="2000" baseline="0" dirty="0" smtClean="0"/>
                        <a:t> &gt; Soda &gt; Juice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</a:tr>
              <a:tr h="5481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Soda &gt; Juice &gt; Milk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</a:tr>
              <a:tr h="5481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Juice &gt; Soda &gt; Milk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/>
          <a:lstStyle/>
          <a:p>
            <a:r>
              <a:rPr lang="en-US" dirty="0" smtClean="0"/>
              <a:t>5 points for 1</a:t>
            </a:r>
            <a:r>
              <a:rPr lang="en-US" baseline="30000" dirty="0" smtClean="0"/>
              <a:t>st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3 points for 2</a:t>
            </a:r>
            <a:r>
              <a:rPr lang="en-US" baseline="30000" dirty="0" smtClean="0"/>
              <a:t>nd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1 point for 3</a:t>
            </a:r>
            <a:r>
              <a:rPr lang="en-US" baseline="30000" dirty="0" smtClean="0"/>
              <a:t>rd</a:t>
            </a:r>
            <a:r>
              <a:rPr lang="en-US" dirty="0" smtClean="0"/>
              <a:t> place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4114800"/>
          <a:ext cx="6819900" cy="2284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2362200"/>
                <a:gridCol w="1054100"/>
                <a:gridCol w="1054100"/>
                <a:gridCol w="10541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Voters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Preference</a:t>
                      </a:r>
                      <a:r>
                        <a:rPr lang="en-US" baseline="0" dirty="0" smtClean="0"/>
                        <a:t> Order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Milk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Soda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Juice</a:t>
                      </a:r>
                      <a:endParaRPr lang="en-US" dirty="0"/>
                    </a:p>
                  </a:txBody>
                  <a:tcPr anchor="ctr"/>
                </a:tc>
              </a:tr>
              <a:tr h="5481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Milk</a:t>
                      </a:r>
                      <a:r>
                        <a:rPr lang="en-US" sz="2000" baseline="0" dirty="0" smtClean="0"/>
                        <a:t> &gt; Soda &gt; Juice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</a:tr>
              <a:tr h="5481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Soda &gt; Juice &gt; Milk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</a:tr>
              <a:tr h="5481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Juice &gt; Soda &gt; Milk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/>
          <a:lstStyle/>
          <a:p>
            <a:r>
              <a:rPr lang="en-US" dirty="0" smtClean="0"/>
              <a:t>5 points for 1</a:t>
            </a:r>
            <a:r>
              <a:rPr lang="en-US" baseline="30000" dirty="0" smtClean="0"/>
              <a:t>st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3 points for 2</a:t>
            </a:r>
            <a:r>
              <a:rPr lang="en-US" baseline="30000" dirty="0" smtClean="0"/>
              <a:t>nd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1 point for 3</a:t>
            </a:r>
            <a:r>
              <a:rPr lang="en-US" baseline="30000" dirty="0" smtClean="0"/>
              <a:t>rd</a:t>
            </a:r>
            <a:r>
              <a:rPr lang="en-US" dirty="0" smtClean="0"/>
              <a:t> place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4114800"/>
          <a:ext cx="6819900" cy="2284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2362200"/>
                <a:gridCol w="1054100"/>
                <a:gridCol w="1054100"/>
                <a:gridCol w="10541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Voters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Preference</a:t>
                      </a:r>
                      <a:r>
                        <a:rPr lang="en-US" baseline="0" dirty="0" smtClean="0"/>
                        <a:t> Order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Milk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Soda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Juice</a:t>
                      </a:r>
                      <a:endParaRPr lang="en-US" dirty="0"/>
                    </a:p>
                  </a:txBody>
                  <a:tcPr anchor="ctr"/>
                </a:tc>
              </a:tr>
              <a:tr h="5481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Milk</a:t>
                      </a:r>
                      <a:r>
                        <a:rPr lang="en-US" sz="2000" baseline="0" dirty="0" smtClean="0"/>
                        <a:t> &gt; Soda &gt; Juice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</a:tr>
              <a:tr h="5481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Soda &gt; Juice &gt; Milk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</a:tr>
              <a:tr h="5481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Juice &gt; Soda &gt; Milk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/>
          <a:lstStyle/>
          <a:p>
            <a:r>
              <a:rPr lang="en-US" dirty="0" smtClean="0"/>
              <a:t>5 points for 1</a:t>
            </a:r>
            <a:r>
              <a:rPr lang="en-US" baseline="30000" dirty="0" smtClean="0"/>
              <a:t>st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3 points for 2</a:t>
            </a:r>
            <a:r>
              <a:rPr lang="en-US" baseline="30000" dirty="0" smtClean="0"/>
              <a:t>nd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1 point for 3</a:t>
            </a:r>
            <a:r>
              <a:rPr lang="en-US" baseline="30000" dirty="0" smtClean="0"/>
              <a:t>rd</a:t>
            </a:r>
            <a:r>
              <a:rPr lang="en-US" dirty="0" smtClean="0"/>
              <a:t> place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4114800"/>
          <a:ext cx="6819900" cy="2284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2362200"/>
                <a:gridCol w="1054100"/>
                <a:gridCol w="1054100"/>
                <a:gridCol w="10541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Voters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Preference</a:t>
                      </a:r>
                      <a:r>
                        <a:rPr lang="en-US" baseline="0" dirty="0" smtClean="0"/>
                        <a:t> Order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Milk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Soda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Juice</a:t>
                      </a:r>
                      <a:endParaRPr lang="en-US" dirty="0"/>
                    </a:p>
                  </a:txBody>
                  <a:tcPr anchor="ctr"/>
                </a:tc>
              </a:tr>
              <a:tr h="5481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Milk</a:t>
                      </a:r>
                      <a:r>
                        <a:rPr lang="en-US" sz="2000" baseline="0" dirty="0" smtClean="0"/>
                        <a:t> &gt; Soda &gt; Juice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 anchor="ctr"/>
                </a:tc>
              </a:tr>
              <a:tr h="5481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Soda &gt; Juice &gt; Milk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 anchor="ctr"/>
                </a:tc>
              </a:tr>
              <a:tr h="5481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Juice &gt; Soda &gt; Milk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76</TotalTime>
  <Words>1112</Words>
  <Application>Microsoft Office PowerPoint</Application>
  <PresentationFormat>On-screen Show (4:3)</PresentationFormat>
  <Paragraphs>248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Module</vt:lpstr>
      <vt:lpstr>Section 2.4: Rank Methods</vt:lpstr>
      <vt:lpstr>Another Voting Method</vt:lpstr>
      <vt:lpstr>Rank Method</vt:lpstr>
      <vt:lpstr>An Example</vt:lpstr>
      <vt:lpstr>An Example</vt:lpstr>
      <vt:lpstr>An Example</vt:lpstr>
      <vt:lpstr>An Example</vt:lpstr>
      <vt:lpstr>An Example</vt:lpstr>
      <vt:lpstr>An Example</vt:lpstr>
      <vt:lpstr>An Example</vt:lpstr>
      <vt:lpstr>Rank Methods are Common</vt:lpstr>
      <vt:lpstr>A Special Kind of Rank Method</vt:lpstr>
      <vt:lpstr>Are Rank Methods “Fair”?</vt:lpstr>
      <vt:lpstr>Are Rank Methods “Fair”?</vt:lpstr>
      <vt:lpstr>Are Rank Methods “Fair”?</vt:lpstr>
      <vt:lpstr>Are Rank Methods “Fair”?</vt:lpstr>
      <vt:lpstr>The Spoiler Effect</vt:lpstr>
      <vt:lpstr>The Spoiler Effect With Pies</vt:lpstr>
      <vt:lpstr>Another Example</vt:lpstr>
      <vt:lpstr>Independence of Irrelevant Alternatives Condition (IIA)</vt:lpstr>
      <vt:lpstr>How do we tell if a method satisfies the IIA condition?</vt:lpstr>
      <vt:lpstr>How do we tell if a method satisfies the IIA condition?</vt:lpstr>
      <vt:lpstr>Still Searching</vt:lpstr>
      <vt:lpstr>Still Searching… No, Really!</vt:lpstr>
      <vt:lpstr>Still Searching… No, Really!</vt:lpstr>
    </vt:vector>
  </TitlesOfParts>
  <Company>Shippensburg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2.4: Rank Methods</dc:title>
  <dc:creator>James Hamblin</dc:creator>
  <cp:lastModifiedBy>James Hamblin</cp:lastModifiedBy>
  <cp:revision>12</cp:revision>
  <dcterms:created xsi:type="dcterms:W3CDTF">2008-03-04T17:10:47Z</dcterms:created>
  <dcterms:modified xsi:type="dcterms:W3CDTF">2010-10-18T18:09:32Z</dcterms:modified>
</cp:coreProperties>
</file>